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7" r:id="rId9"/>
    <p:sldId id="264" r:id="rId10"/>
    <p:sldId id="268" r:id="rId11"/>
    <p:sldId id="262" r:id="rId12"/>
    <p:sldId id="269" r:id="rId13"/>
    <p:sldId id="270" r:id="rId14"/>
    <p:sldId id="271" r:id="rId15"/>
    <p:sldId id="272" r:id="rId16"/>
    <p:sldId id="273" r:id="rId17"/>
    <p:sldId id="265" r:id="rId18"/>
    <p:sldId id="277" r:id="rId19"/>
    <p:sldId id="274" r:id="rId20"/>
    <p:sldId id="276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3C3E2581-5BC6-4AE8-A3C5-232BA2244D7F}"/>
    <pc:docChg chg="custSel modSld">
      <pc:chgData name="Carli Hansen" userId="bcafb5cc-c472-48e4-901a-b2958ad60e60" providerId="ADAL" clId="{3C3E2581-5BC6-4AE8-A3C5-232BA2244D7F}" dt="2022-12-06T22:01:28.259" v="221" actId="20577"/>
      <pc:docMkLst>
        <pc:docMk/>
      </pc:docMkLst>
      <pc:sldChg chg="modSp mod">
        <pc:chgData name="Carli Hansen" userId="bcafb5cc-c472-48e4-901a-b2958ad60e60" providerId="ADAL" clId="{3C3E2581-5BC6-4AE8-A3C5-232BA2244D7F}" dt="2022-12-06T21:28:23.233" v="3" actId="255"/>
        <pc:sldMkLst>
          <pc:docMk/>
          <pc:sldMk cId="0" sldId="256"/>
        </pc:sldMkLst>
        <pc:spChg chg="mod">
          <ac:chgData name="Carli Hansen" userId="bcafb5cc-c472-48e4-901a-b2958ad60e60" providerId="ADAL" clId="{3C3E2581-5BC6-4AE8-A3C5-232BA2244D7F}" dt="2022-12-06T21:28:23.233" v="3" actId="255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0:03.227" v="19" actId="20577"/>
        <pc:sldMkLst>
          <pc:docMk/>
          <pc:sldMk cId="0" sldId="257"/>
        </pc:sldMkLst>
        <pc:spChg chg="mod">
          <ac:chgData name="Carli Hansen" userId="bcafb5cc-c472-48e4-901a-b2958ad60e60" providerId="ADAL" clId="{3C3E2581-5BC6-4AE8-A3C5-232BA2244D7F}" dt="2022-12-06T21:30:03.227" v="19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1:59.669" v="30" actId="20577"/>
        <pc:sldMkLst>
          <pc:docMk/>
          <pc:sldMk cId="0" sldId="258"/>
        </pc:sldMkLst>
        <pc:spChg chg="mod">
          <ac:chgData name="Carli Hansen" userId="bcafb5cc-c472-48e4-901a-b2958ad60e60" providerId="ADAL" clId="{3C3E2581-5BC6-4AE8-A3C5-232BA2244D7F}" dt="2022-12-06T21:30:17.919" v="22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31:59.669" v="30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3:44.210" v="44" actId="20577"/>
        <pc:sldMkLst>
          <pc:docMk/>
          <pc:sldMk cId="0" sldId="259"/>
        </pc:sldMkLst>
        <pc:spChg chg="mod">
          <ac:chgData name="Carli Hansen" userId="bcafb5cc-c472-48e4-901a-b2958ad60e60" providerId="ADAL" clId="{3C3E2581-5BC6-4AE8-A3C5-232BA2244D7F}" dt="2022-12-06T21:33:44.210" v="44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5:49.931" v="48" actId="20577"/>
        <pc:sldMkLst>
          <pc:docMk/>
          <pc:sldMk cId="0" sldId="260"/>
        </pc:sldMkLst>
        <pc:spChg chg="mod">
          <ac:chgData name="Carli Hansen" userId="bcafb5cc-c472-48e4-901a-b2958ad60e60" providerId="ADAL" clId="{3C3E2581-5BC6-4AE8-A3C5-232BA2244D7F}" dt="2022-12-06T21:35:49.931" v="48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7:12.235" v="83" actId="20577"/>
        <pc:sldMkLst>
          <pc:docMk/>
          <pc:sldMk cId="0" sldId="261"/>
        </pc:sldMkLst>
        <pc:spChg chg="mod">
          <ac:chgData name="Carli Hansen" userId="bcafb5cc-c472-48e4-901a-b2958ad60e60" providerId="ADAL" clId="{3C3E2581-5BC6-4AE8-A3C5-232BA2244D7F}" dt="2022-12-06T21:37:12.235" v="83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8:29.400" v="102" actId="20577"/>
        <pc:sldMkLst>
          <pc:docMk/>
          <pc:sldMk cId="0" sldId="262"/>
        </pc:sldMkLst>
        <pc:spChg chg="mod">
          <ac:chgData name="Carli Hansen" userId="bcafb5cc-c472-48e4-901a-b2958ad60e60" providerId="ADAL" clId="{3C3E2581-5BC6-4AE8-A3C5-232BA2244D7F}" dt="2022-12-06T21:38:29.400" v="102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7:52.842" v="96" actId="20577"/>
        <pc:sldMkLst>
          <pc:docMk/>
          <pc:sldMk cId="0" sldId="264"/>
        </pc:sldMkLst>
        <pc:spChg chg="mod">
          <ac:chgData name="Carli Hansen" userId="bcafb5cc-c472-48e4-901a-b2958ad60e60" providerId="ADAL" clId="{3C3E2581-5BC6-4AE8-A3C5-232BA2244D7F}" dt="2022-12-06T21:37:49.016" v="95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37:52.842" v="96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3:36.782" v="157" actId="313"/>
        <pc:sldMkLst>
          <pc:docMk/>
          <pc:sldMk cId="0" sldId="265"/>
        </pc:sldMkLst>
        <pc:spChg chg="mod">
          <ac:chgData name="Carli Hansen" userId="bcafb5cc-c472-48e4-901a-b2958ad60e60" providerId="ADAL" clId="{3C3E2581-5BC6-4AE8-A3C5-232BA2244D7F}" dt="2022-12-06T21:53:36.782" v="157" actId="313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38:16.306" v="101" actId="20577"/>
        <pc:sldMkLst>
          <pc:docMk/>
          <pc:sldMk cId="0" sldId="268"/>
        </pc:sldMkLst>
        <pc:spChg chg="mod">
          <ac:chgData name="Carli Hansen" userId="bcafb5cc-c472-48e4-901a-b2958ad60e60" providerId="ADAL" clId="{3C3E2581-5BC6-4AE8-A3C5-232BA2244D7F}" dt="2022-12-06T21:38:16.306" v="101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41:21.526" v="103" actId="20577"/>
        <pc:sldMkLst>
          <pc:docMk/>
          <pc:sldMk cId="0" sldId="269"/>
        </pc:sldMkLst>
        <pc:spChg chg="mod">
          <ac:chgData name="Carli Hansen" userId="bcafb5cc-c472-48e4-901a-b2958ad60e60" providerId="ADAL" clId="{3C3E2581-5BC6-4AE8-A3C5-232BA2244D7F}" dt="2022-12-06T21:41:21.526" v="103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42:09.181" v="117" actId="20577"/>
        <pc:sldMkLst>
          <pc:docMk/>
          <pc:sldMk cId="0" sldId="270"/>
        </pc:sldMkLst>
        <pc:spChg chg="mod">
          <ac:chgData name="Carli Hansen" userId="bcafb5cc-c472-48e4-901a-b2958ad60e60" providerId="ADAL" clId="{3C3E2581-5BC6-4AE8-A3C5-232BA2244D7F}" dt="2022-12-06T21:41:29.670" v="115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42:09.181" v="117" actId="20577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42:49.117" v="130" actId="20577"/>
        <pc:sldMkLst>
          <pc:docMk/>
          <pc:sldMk cId="0" sldId="271"/>
        </pc:sldMkLst>
        <pc:spChg chg="mod">
          <ac:chgData name="Carli Hansen" userId="bcafb5cc-c472-48e4-901a-b2958ad60e60" providerId="ADAL" clId="{3C3E2581-5BC6-4AE8-A3C5-232BA2244D7F}" dt="2022-12-06T21:42:15.657" v="129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42:49.117" v="130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45:12.517" v="131" actId="20577"/>
        <pc:sldMkLst>
          <pc:docMk/>
          <pc:sldMk cId="0" sldId="272"/>
        </pc:sldMkLst>
        <pc:spChg chg="mod">
          <ac:chgData name="Carli Hansen" userId="bcafb5cc-c472-48e4-901a-b2958ad60e60" providerId="ADAL" clId="{3C3E2581-5BC6-4AE8-A3C5-232BA2244D7F}" dt="2022-12-06T21:45:12.517" v="131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0:10.216" v="153" actId="20577"/>
        <pc:sldMkLst>
          <pc:docMk/>
          <pc:sldMk cId="0" sldId="273"/>
        </pc:sldMkLst>
        <pc:spChg chg="mod">
          <ac:chgData name="Carli Hansen" userId="bcafb5cc-c472-48e4-901a-b2958ad60e60" providerId="ADAL" clId="{3C3E2581-5BC6-4AE8-A3C5-232BA2244D7F}" dt="2022-12-06T21:50:10.216" v="153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5:53.995" v="170" actId="20577"/>
        <pc:sldMkLst>
          <pc:docMk/>
          <pc:sldMk cId="0" sldId="274"/>
        </pc:sldMkLst>
        <pc:spChg chg="mod">
          <ac:chgData name="Carli Hansen" userId="bcafb5cc-c472-48e4-901a-b2958ad60e60" providerId="ADAL" clId="{3C3E2581-5BC6-4AE8-A3C5-232BA2244D7F}" dt="2022-12-06T21:55:53.995" v="170" actId="20577"/>
          <ac:spMkLst>
            <pc:docMk/>
            <pc:sldMk cId="0" sldId="274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55:44.995" v="168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6:42.999" v="186" actId="20577"/>
        <pc:sldMkLst>
          <pc:docMk/>
          <pc:sldMk cId="0" sldId="275"/>
        </pc:sldMkLst>
        <pc:spChg chg="mod">
          <ac:chgData name="Carli Hansen" userId="bcafb5cc-c472-48e4-901a-b2958ad60e60" providerId="ADAL" clId="{3C3E2581-5BC6-4AE8-A3C5-232BA2244D7F}" dt="2022-12-06T21:56:18.723" v="184" actId="20577"/>
          <ac:spMkLst>
            <pc:docMk/>
            <pc:sldMk cId="0" sldId="275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56:42.999" v="186" actId="20577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6:05.200" v="172" actId="1076"/>
        <pc:sldMkLst>
          <pc:docMk/>
          <pc:sldMk cId="0" sldId="276"/>
        </pc:sldMkLst>
        <pc:picChg chg="mod">
          <ac:chgData name="Carli Hansen" userId="bcafb5cc-c472-48e4-901a-b2958ad60e60" providerId="ADAL" clId="{3C3E2581-5BC6-4AE8-A3C5-232BA2244D7F}" dt="2022-12-06T21:56:05.200" v="172" actId="1076"/>
          <ac:picMkLst>
            <pc:docMk/>
            <pc:sldMk cId="0" sldId="276"/>
            <ac:picMk id="6" creationId="{00000000-0000-0000-0000-000000000000}"/>
          </ac:picMkLst>
        </pc:picChg>
      </pc:sldChg>
      <pc:sldChg chg="modSp mod">
        <pc:chgData name="Carli Hansen" userId="bcafb5cc-c472-48e4-901a-b2958ad60e60" providerId="ADAL" clId="{3C3E2581-5BC6-4AE8-A3C5-232BA2244D7F}" dt="2022-12-06T21:54:22.057" v="160" actId="15"/>
        <pc:sldMkLst>
          <pc:docMk/>
          <pc:sldMk cId="0" sldId="277"/>
        </pc:sldMkLst>
        <pc:spChg chg="mod">
          <ac:chgData name="Carli Hansen" userId="bcafb5cc-c472-48e4-901a-b2958ad60e60" providerId="ADAL" clId="{3C3E2581-5BC6-4AE8-A3C5-232BA2244D7F}" dt="2022-12-06T21:54:22.057" v="160" actId="15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7:44.171" v="190" actId="1076"/>
        <pc:sldMkLst>
          <pc:docMk/>
          <pc:sldMk cId="0" sldId="278"/>
        </pc:sldMkLst>
        <pc:spChg chg="mod">
          <ac:chgData name="Carli Hansen" userId="bcafb5cc-c472-48e4-901a-b2958ad60e60" providerId="ADAL" clId="{3C3E2581-5BC6-4AE8-A3C5-232BA2244D7F}" dt="2022-12-06T21:57:44.171" v="190" actId="1076"/>
          <ac:spMkLst>
            <pc:docMk/>
            <pc:sldMk cId="0" sldId="278"/>
            <ac:spMk id="2" creationId="{00000000-0000-0000-0000-000000000000}"/>
          </ac:spMkLst>
        </pc:spChg>
        <pc:picChg chg="mod">
          <ac:chgData name="Carli Hansen" userId="bcafb5cc-c472-48e4-901a-b2958ad60e60" providerId="ADAL" clId="{3C3E2581-5BC6-4AE8-A3C5-232BA2244D7F}" dt="2022-12-06T21:57:36.139" v="189" actId="1076"/>
          <ac:picMkLst>
            <pc:docMk/>
            <pc:sldMk cId="0" sldId="278"/>
            <ac:picMk id="4" creationId="{00000000-0000-0000-0000-000000000000}"/>
          </ac:picMkLst>
        </pc:picChg>
      </pc:sldChg>
      <pc:sldChg chg="modSp mod">
        <pc:chgData name="Carli Hansen" userId="bcafb5cc-c472-48e4-901a-b2958ad60e60" providerId="ADAL" clId="{3C3E2581-5BC6-4AE8-A3C5-232BA2244D7F}" dt="2022-12-06T21:57:50.702" v="192" actId="20577"/>
        <pc:sldMkLst>
          <pc:docMk/>
          <pc:sldMk cId="0" sldId="279"/>
        </pc:sldMkLst>
        <pc:spChg chg="mod">
          <ac:chgData name="Carli Hansen" userId="bcafb5cc-c472-48e4-901a-b2958ad60e60" providerId="ADAL" clId="{3C3E2581-5BC6-4AE8-A3C5-232BA2244D7F}" dt="2022-12-06T21:57:50.702" v="192" actId="20577"/>
          <ac:spMkLst>
            <pc:docMk/>
            <pc:sldMk cId="0" sldId="279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8:52.537" v="194" actId="20577"/>
        <pc:sldMkLst>
          <pc:docMk/>
          <pc:sldMk cId="0" sldId="280"/>
        </pc:sldMkLst>
        <pc:spChg chg="mod">
          <ac:chgData name="Carli Hansen" userId="bcafb5cc-c472-48e4-901a-b2958ad60e60" providerId="ADAL" clId="{3C3E2581-5BC6-4AE8-A3C5-232BA2244D7F}" dt="2022-12-06T21:58:36.211" v="193" actId="20577"/>
          <ac:spMkLst>
            <pc:docMk/>
            <pc:sldMk cId="0" sldId="280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58:52.537" v="194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9:05.655" v="196" actId="20577"/>
        <pc:sldMkLst>
          <pc:docMk/>
          <pc:sldMk cId="0" sldId="281"/>
        </pc:sldMkLst>
        <pc:spChg chg="mod">
          <ac:chgData name="Carli Hansen" userId="bcafb5cc-c472-48e4-901a-b2958ad60e60" providerId="ADAL" clId="{3C3E2581-5BC6-4AE8-A3C5-232BA2244D7F}" dt="2022-12-06T21:59:05.655" v="196" actId="20577"/>
          <ac:spMkLst>
            <pc:docMk/>
            <pc:sldMk cId="0" sldId="28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1:59:48.988" v="199" actId="20577"/>
        <pc:sldMkLst>
          <pc:docMk/>
          <pc:sldMk cId="0" sldId="282"/>
        </pc:sldMkLst>
        <pc:spChg chg="mod">
          <ac:chgData name="Carli Hansen" userId="bcafb5cc-c472-48e4-901a-b2958ad60e60" providerId="ADAL" clId="{3C3E2581-5BC6-4AE8-A3C5-232BA2244D7F}" dt="2022-12-06T21:59:26.016" v="198" actId="20577"/>
          <ac:spMkLst>
            <pc:docMk/>
            <pc:sldMk cId="0" sldId="282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1:59:48.988" v="199" actId="20577"/>
          <ac:spMkLst>
            <pc:docMk/>
            <pc:sldMk cId="0" sldId="28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3C3E2581-5BC6-4AE8-A3C5-232BA2244D7F}" dt="2022-12-06T22:00:00.668" v="200" actId="1076"/>
        <pc:sldMkLst>
          <pc:docMk/>
          <pc:sldMk cId="0" sldId="283"/>
        </pc:sldMkLst>
        <pc:picChg chg="mod">
          <ac:chgData name="Carli Hansen" userId="bcafb5cc-c472-48e4-901a-b2958ad60e60" providerId="ADAL" clId="{3C3E2581-5BC6-4AE8-A3C5-232BA2244D7F}" dt="2022-12-06T22:00:00.668" v="200" actId="1076"/>
          <ac:picMkLst>
            <pc:docMk/>
            <pc:sldMk cId="0" sldId="283"/>
            <ac:picMk id="4" creationId="{00000000-0000-0000-0000-000000000000}"/>
          </ac:picMkLst>
        </pc:picChg>
      </pc:sldChg>
      <pc:sldChg chg="modSp mod">
        <pc:chgData name="Carli Hansen" userId="bcafb5cc-c472-48e4-901a-b2958ad60e60" providerId="ADAL" clId="{3C3E2581-5BC6-4AE8-A3C5-232BA2244D7F}" dt="2022-12-06T22:00:11.241" v="201" actId="1076"/>
        <pc:sldMkLst>
          <pc:docMk/>
          <pc:sldMk cId="0" sldId="284"/>
        </pc:sldMkLst>
        <pc:picChg chg="mod">
          <ac:chgData name="Carli Hansen" userId="bcafb5cc-c472-48e4-901a-b2958ad60e60" providerId="ADAL" clId="{3C3E2581-5BC6-4AE8-A3C5-232BA2244D7F}" dt="2022-12-06T22:00:11.241" v="201" actId="1076"/>
          <ac:picMkLst>
            <pc:docMk/>
            <pc:sldMk cId="0" sldId="284"/>
            <ac:picMk id="4" creationId="{00000000-0000-0000-0000-000000000000}"/>
          </ac:picMkLst>
        </pc:picChg>
      </pc:sldChg>
      <pc:sldChg chg="modSp mod">
        <pc:chgData name="Carli Hansen" userId="bcafb5cc-c472-48e4-901a-b2958ad60e60" providerId="ADAL" clId="{3C3E2581-5BC6-4AE8-A3C5-232BA2244D7F}" dt="2022-12-06T22:01:28.259" v="221" actId="20577"/>
        <pc:sldMkLst>
          <pc:docMk/>
          <pc:sldMk cId="0" sldId="287"/>
        </pc:sldMkLst>
        <pc:spChg chg="mod">
          <ac:chgData name="Carli Hansen" userId="bcafb5cc-c472-48e4-901a-b2958ad60e60" providerId="ADAL" clId="{3C3E2581-5BC6-4AE8-A3C5-232BA2244D7F}" dt="2022-12-06T22:00:14.369" v="203" actId="20577"/>
          <ac:spMkLst>
            <pc:docMk/>
            <pc:sldMk cId="0" sldId="287"/>
            <ac:spMk id="2" creationId="{00000000-0000-0000-0000-000000000000}"/>
          </ac:spMkLst>
        </pc:spChg>
        <pc:spChg chg="mod">
          <ac:chgData name="Carli Hansen" userId="bcafb5cc-c472-48e4-901a-b2958ad60e60" providerId="ADAL" clId="{3C3E2581-5BC6-4AE8-A3C5-232BA2244D7F}" dt="2022-12-06T22:01:28.259" v="221" actId="20577"/>
          <ac:spMkLst>
            <pc:docMk/>
            <pc:sldMk cId="0" sldId="28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013B9-A65A-484A-92FB-0CC9F74F40AF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707E-18B9-442B-B41C-E68AAA249E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Regression Analysis</a:t>
            </a:r>
            <a:br>
              <a:rPr lang="en-US" dirty="0"/>
            </a:br>
            <a:r>
              <a:rPr lang="en-US" sz="3200" dirty="0"/>
              <a:t>Linear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log transformation for positively skewed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we see humps and funnels, we are often looking at skewed variables.</a:t>
            </a:r>
          </a:p>
          <a:p>
            <a:r>
              <a:rPr lang="en-US" dirty="0"/>
              <a:t>If they are </a:t>
            </a:r>
            <a:r>
              <a:rPr lang="en-US" b="1" dirty="0"/>
              <a:t>positively skewed, </a:t>
            </a:r>
            <a:r>
              <a:rPr lang="en-US" dirty="0"/>
              <a:t>we can log-transform them, converting each numerical value to its log base e (e is an irrational number, close to 2.71). We can do this with a simple operation in the software. The logged variable will be near-normal and better to use in linear models.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correlation coefficient,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our variables are near-normal, we can compute the Pearson correlation coefficient r.</a:t>
            </a:r>
          </a:p>
          <a:p>
            <a:r>
              <a:rPr lang="en-US" dirty="0"/>
              <a:t>It is a number that expresses the strength and direction (positive or negative) of the relationship of the two variables.</a:t>
            </a:r>
          </a:p>
          <a:p>
            <a:r>
              <a:rPr lang="en-US" dirty="0"/>
              <a:t>It has a range between -1 and +1. -1 means a strong negative relationship; +1 means a strong positive relationship; 0 means no relationship at all.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for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formula: r = </a:t>
            </a:r>
            <a:r>
              <a:rPr lang="el-GR" dirty="0"/>
              <a:t>Σ</a:t>
            </a:r>
            <a:r>
              <a:rPr lang="en-US" dirty="0"/>
              <a:t>(</a:t>
            </a:r>
            <a:r>
              <a:rPr lang="en-US" dirty="0" err="1"/>
              <a:t>Z</a:t>
            </a:r>
            <a:r>
              <a:rPr lang="en-US" sz="2800" dirty="0" err="1"/>
              <a:t>x</a:t>
            </a:r>
            <a:r>
              <a:rPr lang="en-US" sz="2800" dirty="0"/>
              <a:t> </a:t>
            </a:r>
            <a:r>
              <a:rPr lang="en-US" sz="2800" dirty="0" err="1"/>
              <a:t>Zy</a:t>
            </a:r>
            <a:r>
              <a:rPr lang="en-US" sz="2800" dirty="0"/>
              <a:t>)/N</a:t>
            </a:r>
          </a:p>
          <a:p>
            <a:r>
              <a:rPr lang="en-US" sz="2800" dirty="0"/>
              <a:t>This is the average product-moment formula for r.</a:t>
            </a:r>
          </a:p>
          <a:p>
            <a:r>
              <a:rPr lang="en-US" sz="2800" dirty="0"/>
              <a:t>For each case in the distribution, we multiply its Z-score for the X component by its Z-score for the Y component.</a:t>
            </a:r>
          </a:p>
          <a:p>
            <a:r>
              <a:rPr lang="en-US" sz="2800" dirty="0"/>
              <a:t>We add up these products (one product for each case).</a:t>
            </a:r>
          </a:p>
          <a:p>
            <a:r>
              <a:rPr lang="en-US" sz="2800" dirty="0"/>
              <a:t>We find the mean (“average”) for all the products by dividing by the number of cases.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for r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Notice that if the values for the variables are similar (high goes with high, low with low), r will be large and positive. Positive Z-scores go together, and negative Z-scores go together (height and weight)</a:t>
            </a:r>
          </a:p>
          <a:p>
            <a:r>
              <a:rPr lang="en-US" dirty="0"/>
              <a:t>If the values for the variables are the inverse of each other (high on one goes with low on the other, low on one goes with high on the other), r will be large in absolute value and negative. Each case has a positive Z-score for one variable multiplied by a negative Z-score for the other variable (car weight and gas mileage).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for r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obtain the correlation coefficient for two variables, we can not only see whether it is close to +1 or -1, we can also see if it is statistically significant.</a:t>
            </a:r>
          </a:p>
          <a:p>
            <a:r>
              <a:rPr lang="en-US" dirty="0"/>
              <a:t>When r is close to 0, it is more likely to NOT be statistically significant.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R-squared: the coefficient of determination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R-squared will always be a value between 0 and +1. </a:t>
            </a:r>
          </a:p>
          <a:p>
            <a:r>
              <a:rPr lang="en-US" dirty="0"/>
              <a:t>It can be read as a proportion and converted into a percentage (move the decimal point two spaces to the right).</a:t>
            </a:r>
          </a:p>
          <a:p>
            <a:r>
              <a:rPr lang="en-US" dirty="0"/>
              <a:t>It is a way of answering the question: How good is our linear model?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find R-squared?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Shortcut: square r.</a:t>
            </a:r>
          </a:p>
          <a:p>
            <a:r>
              <a:rPr lang="en-US" dirty="0"/>
              <a:t>How it really works: R-squared is calculated as the ratio of two variances: </a:t>
            </a:r>
            <a:r>
              <a:rPr lang="en-US" b="1" dirty="0"/>
              <a:t>regression variance to total variance</a:t>
            </a:r>
            <a:r>
              <a:rPr lang="en-US" dirty="0"/>
              <a:t>.</a:t>
            </a:r>
          </a:p>
          <a:p>
            <a:r>
              <a:rPr lang="en-US" dirty="0"/>
              <a:t>Regression variance: A good variance—based on the squared sum of the differences between the mean of the Y-distribution and the estimates in our model.</a:t>
            </a:r>
          </a:p>
          <a:p>
            <a:r>
              <a:rPr lang="en-US" dirty="0"/>
              <a:t>Residual variance: A bad variance—based on the (squared sum of the) differences between our estimated Y in the model and the real Y (the actually OBSERVED Y).  </a:t>
            </a:r>
          </a:p>
          <a:p>
            <a:r>
              <a:rPr lang="en-US" dirty="0"/>
              <a:t>Total variance: based on the (squared sum of the) differences between each observed Y and the mean of the Y distribution.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R-squared visualized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If you think about the </a:t>
            </a:r>
            <a:r>
              <a:rPr lang="en-US" dirty="0" err="1"/>
              <a:t>scatterplot</a:t>
            </a:r>
            <a:r>
              <a:rPr lang="en-US" dirty="0"/>
              <a:t> and the regression line drawn through the dots, you can visualize R-squared.</a:t>
            </a:r>
          </a:p>
          <a:p>
            <a:r>
              <a:rPr lang="en-US" dirty="0"/>
              <a:t>We would get a high value for R-squared if all the dots are close to the line—we can do a good job drawing a line through our observed data points (the ordered pairs).</a:t>
            </a:r>
          </a:p>
          <a:p>
            <a:r>
              <a:rPr lang="en-US" dirty="0"/>
              <a:t>R-squared has a low value if many of the points are far from the line. The residuals (distance of the Y component from the line) are large—our estimated Y’ is generally not close to our observed 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slides: high and low R-squared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next slides, we show a small segment of the calculation of R-squared:</a:t>
            </a:r>
          </a:p>
          <a:p>
            <a:pPr lvl="1"/>
            <a:r>
              <a:rPr lang="en-US" dirty="0"/>
              <a:t>A regression line (sloping black line) with the estimated Y’ on it (black points).</a:t>
            </a:r>
          </a:p>
          <a:p>
            <a:pPr lvl="1"/>
            <a:r>
              <a:rPr lang="en-US" dirty="0"/>
              <a:t>The observed (real data) Y points in red.</a:t>
            </a:r>
          </a:p>
          <a:p>
            <a:pPr lvl="1"/>
            <a:r>
              <a:rPr lang="en-US" dirty="0"/>
              <a:t>The residuals are the distances between the estimated Y’ (black points) and the observed Y (red points). They are shown as orange lines.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R-squared visualization: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next two slides help visualize R-squared.</a:t>
            </a:r>
          </a:p>
          <a:p>
            <a:r>
              <a:rPr lang="en-US" dirty="0"/>
              <a:t>The first slide shows a GOOD situation. </a:t>
            </a:r>
          </a:p>
          <a:p>
            <a:r>
              <a:rPr lang="en-US" dirty="0"/>
              <a:t>The estimated Y’ (in the regression model) is on the regression line (black point).</a:t>
            </a:r>
          </a:p>
          <a:p>
            <a:r>
              <a:rPr lang="en-US" dirty="0"/>
              <a:t>The matching observed Y (real data) is the red point.</a:t>
            </a:r>
          </a:p>
          <a:p>
            <a:r>
              <a:rPr lang="en-US" b="1" dirty="0"/>
              <a:t>The observed Y is consistently close to the estimated Y’ </a:t>
            </a:r>
            <a:r>
              <a:rPr lang="en-US" dirty="0"/>
              <a:t>(in the text the estimated Y is Y-hat, but we can also use Y’).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Regression analysis is a data analysis technique, a way of examining relationships among variables.</a:t>
            </a:r>
          </a:p>
          <a:p>
            <a:r>
              <a:rPr lang="en-US" dirty="0"/>
              <a:t>In this PowerPoint, we are going to look at:</a:t>
            </a:r>
          </a:p>
          <a:p>
            <a:pPr lvl="1"/>
            <a:r>
              <a:rPr lang="en-US" dirty="0"/>
              <a:t>BIVARIATE regression (two variables—a predictor variable and an outcome variable).</a:t>
            </a:r>
          </a:p>
          <a:p>
            <a:pPr lvl="1"/>
            <a:r>
              <a:rPr lang="en-US" dirty="0"/>
              <a:t>LINEAR models: we will try to write the equation of a line to describe the relationship.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Good: the residuals are small, and R-squared is large</a:t>
            </a:r>
          </a:p>
        </p:txBody>
      </p:sp>
      <p:pic>
        <p:nvPicPr>
          <p:cNvPr id="6" name="Content Placeholder 5" descr="R-squared Goo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568" y="1510669"/>
            <a:ext cx="5944863" cy="3836662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R-squared visualization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next slide shows a BAD situation, in which the estimated Y’ in the regression model is usually not at all near the observed Y in the data.</a:t>
            </a:r>
          </a:p>
          <a:p>
            <a:r>
              <a:rPr lang="en-US" dirty="0"/>
              <a:t>The distance between estimated Y’ and observed Y is large for most cases (orange lines).</a:t>
            </a:r>
          </a:p>
          <a:p>
            <a:r>
              <a:rPr lang="en-US" dirty="0"/>
              <a:t>The residuals are LARGE, and so R-squared is small. Not very much of the total variance (based on the difference between observed-Y and the mean of the Y-distribution) is accounted for by the regression variance.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Bad: the residuals are large, and R-squared is small</a:t>
            </a:r>
          </a:p>
        </p:txBody>
      </p:sp>
      <p:pic>
        <p:nvPicPr>
          <p:cNvPr id="4" name="Content Placeholder 3" descr="R-squared B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4537" y="1426119"/>
            <a:ext cx="5954926" cy="400576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R-squared: the 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good case, the estimated Y’ on the regression line “accounts” for most of the variance of observed Y from the mean of the Y-distribution. R-squared is close to 1.</a:t>
            </a:r>
          </a:p>
          <a:p>
            <a:r>
              <a:rPr lang="en-US" dirty="0"/>
              <a:t>In the bad case, the estimated Y’ on the regression line “accounts” for very little of the variance of Y from the mean of the Y-distribution. R-squared is low, near 0.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Regression Model: the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regression line that we are talking about is the </a:t>
            </a:r>
            <a:r>
              <a:rPr lang="en-US" b="1" dirty="0"/>
              <a:t>Ordinary Least Squares </a:t>
            </a:r>
            <a:r>
              <a:rPr lang="en-US" dirty="0"/>
              <a:t>line.</a:t>
            </a:r>
          </a:p>
          <a:p>
            <a:r>
              <a:rPr lang="en-US" dirty="0"/>
              <a:t>It is a line whose slope we find by minimizing all the squared distances between the Y’ on the regression line and the observed Y (calculus problem).</a:t>
            </a:r>
          </a:p>
          <a:p>
            <a:r>
              <a:rPr lang="en-US" dirty="0"/>
              <a:t>So it is the “best fit line” we can draw through all of our data points.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Coefficients of the Regression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line has the formula: Y = a + </a:t>
            </a:r>
            <a:r>
              <a:rPr lang="en-US" dirty="0" err="1"/>
              <a:t>bX</a:t>
            </a:r>
            <a:endParaRPr lang="en-US" dirty="0"/>
          </a:p>
          <a:p>
            <a:r>
              <a:rPr lang="en-US" dirty="0"/>
              <a:t>In the equation, b is the slope coefficient.</a:t>
            </a:r>
          </a:p>
          <a:p>
            <a:r>
              <a:rPr lang="en-US" dirty="0"/>
              <a:t>The term a, the constant term, sometimes does not have much “real world” meaning: what would be my weight if I were 0 meters tall?</a:t>
            </a:r>
          </a:p>
          <a:p>
            <a:r>
              <a:rPr lang="en-US" dirty="0"/>
              <a:t>The slope coefficient is tested for statistical significance. Null hypothesis: b = 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First: the slope coefficient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slope coefficient is calculated as the covariance of X and Y divided by the variance of X.</a:t>
            </a:r>
          </a:p>
          <a:p>
            <a:r>
              <a:rPr lang="en-US" dirty="0"/>
              <a:t>This makes sense as “rise over run”—how much do X and Y vary together for every unit of change in X? </a:t>
            </a:r>
          </a:p>
          <a:p>
            <a:r>
              <a:rPr lang="en-US" dirty="0"/>
              <a:t>Notice it makes a difference which variable is the predictor variable. If we “flip” them, the slope coefficient will be different. (That is why Y comes first in the subscript of b.)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Slope coefficient formula</a:t>
            </a:r>
          </a:p>
        </p:txBody>
      </p:sp>
      <p:pic>
        <p:nvPicPr>
          <p:cNvPr id="4" name="Content Placeholder 3" descr="regression line-slope coef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5171" y="1417638"/>
            <a:ext cx="6353658" cy="4525963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constant term</a:t>
            </a:r>
          </a:p>
        </p:txBody>
      </p:sp>
      <p:pic>
        <p:nvPicPr>
          <p:cNvPr id="4" name="Content Placeholder 3" descr="regression line-consta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3049" y="1417638"/>
            <a:ext cx="7237901" cy="4525963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Key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Regression model, linear model, ordinary least squares line.</a:t>
            </a:r>
          </a:p>
          <a:p>
            <a:r>
              <a:rPr lang="en-US" dirty="0"/>
              <a:t>Scatterplot, </a:t>
            </a:r>
            <a:r>
              <a:rPr lang="en-US"/>
              <a:t>ordered pairs, </a:t>
            </a:r>
            <a:r>
              <a:rPr lang="en-US" dirty="0"/>
              <a:t>best-fit line through the points.</a:t>
            </a:r>
          </a:p>
          <a:p>
            <a:r>
              <a:rPr lang="en-US" dirty="0"/>
              <a:t>Log-transformation to make positively skewed variables near-normal.</a:t>
            </a:r>
          </a:p>
          <a:p>
            <a:r>
              <a:rPr lang="en-US" dirty="0"/>
              <a:t>Correlation coefficient.</a:t>
            </a:r>
          </a:p>
          <a:p>
            <a:r>
              <a:rPr lang="en-US" dirty="0"/>
              <a:t>Coefficient of determination, R-squared, ratio of regression variance to total variance.</a:t>
            </a:r>
          </a:p>
          <a:p>
            <a:r>
              <a:rPr lang="en-US" dirty="0"/>
              <a:t>Coefficients of the regression line: slope coefficient and constant term.</a:t>
            </a:r>
          </a:p>
          <a:p>
            <a:r>
              <a:rPr lang="en-US" dirty="0"/>
              <a:t>Slope coefficient: covariance divided by variance of 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Back to high school: the equation of a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will describe the relationship of the two variables by writing the equation of a line:</a:t>
            </a:r>
          </a:p>
          <a:p>
            <a:pPr marL="0" indent="0">
              <a:buNone/>
            </a:pPr>
            <a:r>
              <a:rPr lang="en-US" dirty="0"/>
              <a:t>	Y = a + </a:t>
            </a:r>
            <a:r>
              <a:rPr lang="en-US" dirty="0" err="1"/>
              <a:t>bX</a:t>
            </a:r>
            <a:endParaRPr lang="en-US" dirty="0"/>
          </a:p>
          <a:p>
            <a:r>
              <a:rPr lang="en-US" dirty="0"/>
              <a:t>Y is a function of X. </a:t>
            </a:r>
          </a:p>
          <a:p>
            <a:r>
              <a:rPr lang="en-US" dirty="0"/>
              <a:t>X is the predictor variable.</a:t>
            </a:r>
          </a:p>
          <a:p>
            <a:r>
              <a:rPr lang="en-US" dirty="0"/>
              <a:t>Y is the outcome variable.</a:t>
            </a:r>
          </a:p>
          <a:p>
            <a:r>
              <a:rPr lang="en-US" dirty="0"/>
              <a:t>The slope coefficient is b.</a:t>
            </a:r>
          </a:p>
          <a:p>
            <a:r>
              <a:rPr lang="en-US" dirty="0"/>
              <a:t>The Y-intercept (constant term) is a.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 described by “ordered pairs”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Each case in our data set is described by two variables: the predictor variable X and the outcome variable Y.</a:t>
            </a:r>
          </a:p>
          <a:p>
            <a:r>
              <a:rPr lang="en-US" dirty="0"/>
              <a:t>So the data set with the two variables can be written as a bunch of ordered pairs (X, Y), one for each case.</a:t>
            </a:r>
          </a:p>
          <a:p>
            <a:r>
              <a:rPr lang="en-US" dirty="0"/>
              <a:t>For example: the two variables are height and weight.</a:t>
            </a:r>
          </a:p>
          <a:p>
            <a:r>
              <a:rPr lang="en-US" dirty="0"/>
              <a:t>My “case” is described by the ordered pair:</a:t>
            </a:r>
          </a:p>
          <a:p>
            <a:r>
              <a:rPr lang="en-US" dirty="0"/>
              <a:t>(63 inches, 110 pounds) or (1.6 meters, 50 kilos).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equation of the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see if we can draw a straight line through all of the ordered pairs.</a:t>
            </a:r>
          </a:p>
          <a:p>
            <a:r>
              <a:rPr lang="en-US" dirty="0"/>
              <a:t>For example: if we have the heights and weights of 200 people, can we draw a good line close to all 200 ordered pairs of each person’s height and weight (height, weight)?</a:t>
            </a:r>
          </a:p>
          <a:p>
            <a:r>
              <a:rPr lang="en-US" dirty="0"/>
              <a:t>What will the slope of our line look like?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our linear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will look at four features of the model: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scatterplot for the two variables, graphing them in the X-Y plane.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Pearson correlation coefficient for the two variables. It is called r.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coefficient of determination, which is called R-squared.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The slope coefficient in our equation for the line.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Scatterplots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graphs in the 2-dimensional X-Y plane.</a:t>
            </a:r>
          </a:p>
          <a:p>
            <a:r>
              <a:rPr lang="en-US" dirty="0"/>
              <a:t>Each point is a case in the data set and is represented by an ordered pair (X, Y), where X is its value for the predictor variable and Y is its value for the outcome variable.</a:t>
            </a:r>
          </a:p>
          <a:p>
            <a:r>
              <a:rPr lang="en-US" dirty="0"/>
              <a:t>Are these points “sort of” in a line? (NOT a hump, U-shape, funnel, big shapeless cloud)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and “not” to be filled 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Height and weight line for 180 students</a:t>
            </a:r>
          </a:p>
          <a:p>
            <a:r>
              <a:rPr lang="en-US" dirty="0"/>
              <a:t>Something </a:t>
            </a:r>
            <a:r>
              <a:rPr lang="en-US" dirty="0" err="1"/>
              <a:t>unlinear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Scatterplot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answer is no, all is not lost, and we may be able to fix matters with a log transformation (see next slide).</a:t>
            </a:r>
          </a:p>
          <a:p>
            <a:r>
              <a:rPr lang="en-US" dirty="0"/>
              <a:t>If the answer is yes, we can go ahead and build our linear model.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1861</Words>
  <Application>Microsoft Office PowerPoint</Application>
  <PresentationFormat>On-screen Show (4:3)</PresentationFormat>
  <Paragraphs>117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Regression Analysis Linear Model</vt:lpstr>
      <vt:lpstr>Regression Analysis</vt:lpstr>
      <vt:lpstr>Back to high school: the equation of a line</vt:lpstr>
      <vt:lpstr>Cases described by “ordered pairs”</vt:lpstr>
      <vt:lpstr>Writing the equation of the line</vt:lpstr>
      <vt:lpstr>How good is our linear model?</vt:lpstr>
      <vt:lpstr>Scatterplots</vt:lpstr>
      <vt:lpstr>Line and “not” to be filled in</vt:lpstr>
      <vt:lpstr>Scatterplot (continued)</vt:lpstr>
      <vt:lpstr>The log transformation for positively skewed variables</vt:lpstr>
      <vt:lpstr>The correlation coefficient, r</vt:lpstr>
      <vt:lpstr>Formula for r</vt:lpstr>
      <vt:lpstr>Formula for r (continued)</vt:lpstr>
      <vt:lpstr>Formula for r (continued)</vt:lpstr>
      <vt:lpstr>R-squared: the coefficient of determination</vt:lpstr>
      <vt:lpstr>How do we find R-squared?</vt:lpstr>
      <vt:lpstr>R-squared visualized</vt:lpstr>
      <vt:lpstr>Two slides: high and low R-squared</vt:lpstr>
      <vt:lpstr>R-squared visualization: good</vt:lpstr>
      <vt:lpstr>Good: the residuals are small, and R-squared is large</vt:lpstr>
      <vt:lpstr>R-squared visualization (continued)</vt:lpstr>
      <vt:lpstr>Bad: the residuals are large, and R-squared is small</vt:lpstr>
      <vt:lpstr>R-squared: the end</vt:lpstr>
      <vt:lpstr>The Regression Model: the line</vt:lpstr>
      <vt:lpstr>Coefficients of the Regression Line</vt:lpstr>
      <vt:lpstr>First: the slope coefficient</vt:lpstr>
      <vt:lpstr>Slope coefficient formula</vt:lpstr>
      <vt:lpstr>The constant term</vt:lpstr>
      <vt:lpstr>Summary and Key Terms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Regression Analysis: Linear Model</dc:title>
  <dc:creator>owner</dc:creator>
  <cp:lastModifiedBy>Carli Hansen</cp:lastModifiedBy>
  <cp:revision>22</cp:revision>
  <dcterms:created xsi:type="dcterms:W3CDTF">2022-08-26T13:34:52Z</dcterms:created>
  <dcterms:modified xsi:type="dcterms:W3CDTF">2022-12-06T22:01:29Z</dcterms:modified>
</cp:coreProperties>
</file>